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264" r:id="rId3"/>
    <p:sldId id="265" r:id="rId4"/>
    <p:sldId id="262" r:id="rId5"/>
    <p:sldId id="266" r:id="rId6"/>
    <p:sldId id="258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88" r:id="rId27"/>
    <p:sldId id="289" r:id="rId28"/>
    <p:sldId id="286" r:id="rId29"/>
    <p:sldId id="287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299" r:id="rId41"/>
    <p:sldId id="301" r:id="rId42"/>
    <p:sldId id="302" r:id="rId43"/>
    <p:sldId id="303" r:id="rId44"/>
    <p:sldId id="304" r:id="rId45"/>
    <p:sldId id="306" r:id="rId46"/>
    <p:sldId id="307" r:id="rId47"/>
    <p:sldId id="309" r:id="rId48"/>
    <p:sldId id="310" r:id="rId49"/>
    <p:sldId id="311" r:id="rId50"/>
    <p:sldId id="312" r:id="rId51"/>
    <p:sldId id="26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B00"/>
    <a:srgbClr val="FFFFFF"/>
    <a:srgbClr val="004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2DCA4-9439-A131-55B0-F1C322AEF153}" v="757" dt="2021-08-01T22:52:28.979"/>
    <p1510:client id="{39462094-9CA0-0E2B-D473-BC0F4C3D5A6F}" v="2" dt="2021-08-03T16:18:55.887"/>
    <p1510:client id="{6626D404-6D94-D374-6D69-8F0BC5201D64}" v="2383" dt="2021-08-02T06:01:33.283"/>
    <p1510:client id="{801386C8-B156-CF4C-5003-2BA4671036A4}" v="5" dt="2021-08-02T16:26:42.362"/>
    <p1510:client id="{86DBDCBE-6B40-C37A-E78A-A51B9D46FF8F}" v="854" dt="2021-08-06T03:33:43.784"/>
    <p1510:client id="{A658A976-A92C-E8D8-04C8-0438EC8C0413}" v="1074" dt="2021-08-03T04:24:57.559"/>
    <p1510:client id="{B4CEB739-65A6-7EBA-82BC-EA74B557064B}" v="781" dt="2021-08-02T03:44:11.748"/>
    <p1510:client id="{C944309D-A417-2EE9-FF54-D6569F18E54D}" v="4320" dt="2021-08-03T07:15:06.100"/>
    <p1510:client id="{E42F6209-3621-EBA7-9BAE-A57E236AC1B3}" v="1874" dt="2021-08-05T02:46:13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AA79-4FCC-074F-85E0-CEE218925B64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2006-13B0-9343-974D-D1B6F7856F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3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5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1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64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96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7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30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8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7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8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6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44B4-9850-F84E-AF53-CD3E9423C711}" type="datetimeFigureOut">
              <a:rPr lang="pt-BR" smtClean="0"/>
              <a:t>06/08/2021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BF7E0-80B7-554A-B9CB-C075A8F35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1048"/>
            <a:ext cx="7772400" cy="1223963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ED8B00"/>
                </a:solidFill>
                <a:latin typeface="+mn-lt"/>
                <a:cs typeface="Calibri"/>
              </a:rPr>
              <a:t>Banco de Dados</a:t>
            </a:r>
            <a:endParaRPr lang="pt-BR" sz="7200" b="1" dirty="0">
              <a:solidFill>
                <a:srgbClr val="ED8B00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5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 é a relação existente entre entidades, isto é a ligação lógica entre duas entidades que representa uma regra ou restrição de negócio, possibilitando entender como uma entidade se comporta em relação às demais.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 relacionamentos normalmente são expressos em verbos que indicam uma ação: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possui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um endereço.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Professor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ministra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uma matéria.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atua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em um filme.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1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8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é utilizada para expressar o grau de relação entre duas tabelas.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Cardinalidades:</a:t>
            </a:r>
          </a:p>
          <a:p>
            <a:pPr marL="0" indent="0" algn="just">
              <a:buNone/>
            </a:pPr>
            <a:r>
              <a:rPr lang="pt-BR" sz="2400" b="1" i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um-para-um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(1..1):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 Quando o registro de uma tabela só pode ter associação com um registro da outra tabela.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um-para-vários (1..N):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Quando o registro de uma tabela pode estar associado a vários registros da outra tabela.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vários-para-vários (N..N):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Quando vários registros de uma tabela podem estar associados a vários registros da outra tabela. Nesse caso é criado uma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entidade associativa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40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977869" y="2016940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810081" y="2016939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437AB-F412-4A3A-9008-367EDE3DFAD8}"/>
              </a:ext>
            </a:extLst>
          </p:cNvPr>
          <p:cNvSpPr txBox="1"/>
          <p:nvPr/>
        </p:nvSpPr>
        <p:spPr>
          <a:xfrm>
            <a:off x="2977869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B9834-C249-4C2C-9315-457CD11FF535}"/>
              </a:ext>
            </a:extLst>
          </p:cNvPr>
          <p:cNvSpPr txBox="1"/>
          <p:nvPr/>
        </p:nvSpPr>
        <p:spPr>
          <a:xfrm>
            <a:off x="5810081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D9CED-215D-4731-8843-5569CC30175B}"/>
              </a:ext>
            </a:extLst>
          </p:cNvPr>
          <p:cNvSpPr txBox="1"/>
          <p:nvPr/>
        </p:nvSpPr>
        <p:spPr>
          <a:xfrm>
            <a:off x="5810081" y="5132372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FD642-F843-4B76-900A-B4B76F8CA118}"/>
              </a:ext>
            </a:extLst>
          </p:cNvPr>
          <p:cNvSpPr txBox="1"/>
          <p:nvPr/>
        </p:nvSpPr>
        <p:spPr>
          <a:xfrm>
            <a:off x="2977868" y="5132373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7097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Mínima: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mínimo de vezes em que um registro da entidade A pode ocorrer em B. Pode assumir o valor de 0 ou 1.</a:t>
            </a:r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Máxima: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máximo de vezes em que um registro da entidade A pode ocorrer em B. Pode assumir o valor de 1 ou N.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79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745223" y="2087745"/>
            <a:ext cx="679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(1, 1)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688701" y="2087744"/>
            <a:ext cx="66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  <a:endParaRPr lang="en-US" sz="1400" b="1" dirty="0"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C3A6AD-E977-4C13-BE65-EF902FACD544}"/>
              </a:ext>
            </a:extLst>
          </p:cNvPr>
          <p:cNvGrpSpPr/>
          <p:nvPr/>
        </p:nvGrpSpPr>
        <p:grpSpPr>
          <a:xfrm>
            <a:off x="1056011" y="3206469"/>
            <a:ext cx="6929201" cy="925044"/>
            <a:chOff x="1056011" y="3429000"/>
            <a:chExt cx="6929201" cy="9250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E4D00B-3EE0-4AA0-9105-58CEFA1CEC2F}"/>
                </a:ext>
              </a:extLst>
            </p:cNvPr>
            <p:cNvGrpSpPr/>
            <p:nvPr/>
          </p:nvGrpSpPr>
          <p:grpSpPr>
            <a:xfrm>
              <a:off x="1056011" y="3429000"/>
              <a:ext cx="6929201" cy="925044"/>
              <a:chOff x="1056011" y="3429000"/>
              <a:chExt cx="6929201" cy="925044"/>
            </a:xfrm>
          </p:grpSpPr>
          <p:pic>
            <p:nvPicPr>
              <p:cNvPr id="4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67A2A9FB-CD8E-45DA-99BB-7BE1A32609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699" t="34236" r="-249" b="25652"/>
              <a:stretch/>
            </p:blipFill>
            <p:spPr>
              <a:xfrm>
                <a:off x="1056011" y="3429000"/>
                <a:ext cx="6929201" cy="92504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0437AB-F412-4A3A-9008-367EDE3DFAD8}"/>
                  </a:ext>
                </a:extLst>
              </p:cNvPr>
              <p:cNvSpPr txBox="1"/>
              <p:nvPr/>
            </p:nvSpPr>
            <p:spPr>
              <a:xfrm>
                <a:off x="2876718" y="3574656"/>
                <a:ext cx="679731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 dirty="0"/>
                  <a:t>(1, 1)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DB9834-C249-4C2C-9315-457CD11FF535}"/>
                </a:ext>
              </a:extLst>
            </p:cNvPr>
            <p:cNvSpPr txBox="1"/>
            <p:nvPr/>
          </p:nvSpPr>
          <p:spPr>
            <a:xfrm>
              <a:off x="5628011" y="3574656"/>
              <a:ext cx="6999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 dirty="0">
                  <a:cs typeface="Calibri"/>
                </a:rPr>
                <a:t>(1, n)</a:t>
              </a:r>
            </a:p>
          </p:txBody>
        </p:sp>
      </p:grpSp>
      <p:pic>
        <p:nvPicPr>
          <p:cNvPr id="6" name="Picture 13" descr="Diagram&#10;&#10;Description automatically generated">
            <a:extLst>
              <a:ext uri="{FF2B5EF4-FFF2-40B4-BE49-F238E27FC236}">
                <a16:creationId xmlns:a16="http://schemas.microsoft.com/office/drawing/2014/main" id="{AF01C096-A9C3-4CD2-B3B9-445C8FB4C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9" y="4663880"/>
            <a:ext cx="7365775" cy="1788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1FABD9-00C1-43C1-BBFC-D6E74C020125}"/>
              </a:ext>
            </a:extLst>
          </p:cNvPr>
          <p:cNvSpPr txBox="1"/>
          <p:nvPr/>
        </p:nvSpPr>
        <p:spPr>
          <a:xfrm>
            <a:off x="3564542" y="4292825"/>
            <a:ext cx="212618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cs typeface="Calibri"/>
              </a:rPr>
              <a:t>Entidade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 </a:t>
            </a:r>
            <a:r>
              <a:rPr lang="en-US" dirty="0" err="1">
                <a:solidFill>
                  <a:srgbClr val="FF0000"/>
                </a:solidFill>
                <a:cs typeface="Calibri"/>
              </a:rPr>
              <a:t>Associativa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32B58C-3968-489F-B6D6-98502246A248}"/>
              </a:ext>
            </a:extLst>
          </p:cNvPr>
          <p:cNvCxnSpPr/>
          <p:nvPr/>
        </p:nvCxnSpPr>
        <p:spPr>
          <a:xfrm flipV="1">
            <a:off x="4634460" y="4678967"/>
            <a:ext cx="4047" cy="349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3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518752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1º Passo: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sz="160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9139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2º Passo: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entre as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Arma: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zero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 x Crime: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zero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461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3º Passo: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telefone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Crime: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descrição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local 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logradouro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bairro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cidade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estado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 e data.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calibre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modelo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fabricante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697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O que é?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</a:rPr>
              <a:t>Um banco de dados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é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uma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coleção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organizada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informações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ou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dados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estruturadas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normalmente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armazenadas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eletronicamente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em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um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sistema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computador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Um banco de dados é geralmente controlado por um sistema de gerenciamento de banco de dados (DBMS). O DBMS gerencia os dados recebidos, organiza-os e fornece maneiras para os dados serem modificados ou extraídos por usuários ou outros programas.</a:t>
            </a:r>
            <a:endParaRPr lang="en-US">
              <a:solidFill>
                <a:srgbClr val="FFFFFF"/>
              </a:solidFill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16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4º Passo: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DER 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Diagrama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 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Entidade-Relacionamento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</a:p>
          <a:p>
            <a:pPr algn="just"/>
            <a:endParaRPr lang="en-US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C8A1FD6-F4FF-4CB5-8071-44E64A9C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48" y="1999564"/>
            <a:ext cx="6060934" cy="44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6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Essa etapa da modelagem contém informações sobre como o modelo deve ser implementado, definindo os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tipos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as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chaves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 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é um campo que aponta para a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 Ela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identificarmos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entre 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6579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1..1: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Existe duas possibilidades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unir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segundo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fraca (Entidade que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1..N: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O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lado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irá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receber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N..N: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É criada uma nova tabela (entidade-associativa)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será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duas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</p:spTree>
    <p:extLst>
      <p:ext uri="{BB962C8B-B14F-4D97-AF65-F5344CB8AC3E}">
        <p14:creationId xmlns:p14="http://schemas.microsoft.com/office/powerpoint/2010/main" val="332989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1..1:</a:t>
            </a:r>
            <a:endParaRPr lang="en-US" sz="24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11" name="Picture 3" descr="Diagram&#10;&#10;Description automatically generated">
            <a:extLst>
              <a:ext uri="{FF2B5EF4-FFF2-40B4-BE49-F238E27FC236}">
                <a16:creationId xmlns:a16="http://schemas.microsoft.com/office/drawing/2014/main" id="{C5F66A40-A05B-41C7-85F2-4F6AE468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4" t="35160" r="-131" b="28767"/>
          <a:stretch/>
        </p:blipFill>
        <p:spPr>
          <a:xfrm>
            <a:off x="924517" y="2126760"/>
            <a:ext cx="6920463" cy="800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7E1F2-D8D4-428E-AFA7-4455A669DA3E}"/>
              </a:ext>
            </a:extLst>
          </p:cNvPr>
          <p:cNvSpPr txBox="1"/>
          <p:nvPr/>
        </p:nvSpPr>
        <p:spPr>
          <a:xfrm>
            <a:off x="2654188" y="2259701"/>
            <a:ext cx="679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(1, 1)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58A93-C4C7-47E6-A309-CD4195211EFF}"/>
              </a:ext>
            </a:extLst>
          </p:cNvPr>
          <p:cNvSpPr txBox="1"/>
          <p:nvPr/>
        </p:nvSpPr>
        <p:spPr>
          <a:xfrm>
            <a:off x="5597666" y="2259700"/>
            <a:ext cx="66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  <a:endParaRPr lang="en-US" sz="1400" b="1" dirty="0">
              <a:cs typeface="Calibri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3C05BCE-12B0-48A9-9710-432CED415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871" b="47647"/>
          <a:stretch/>
        </p:blipFill>
        <p:spPr>
          <a:xfrm>
            <a:off x="852527" y="3434325"/>
            <a:ext cx="1802517" cy="274521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BB0322-80DE-44E5-9FAB-526E1FA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720" b="47123"/>
          <a:stretch/>
        </p:blipFill>
        <p:spPr>
          <a:xfrm>
            <a:off x="3635346" y="3437599"/>
            <a:ext cx="4673986" cy="27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2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1..N: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A0E878-3CA3-474A-AEF2-31B0B49AD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9" t="34236" r="-249" b="25652"/>
          <a:stretch/>
        </p:blipFill>
        <p:spPr>
          <a:xfrm>
            <a:off x="924515" y="2073584"/>
            <a:ext cx="6929201" cy="925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037FD-B626-4D45-BBB7-CE9386229B32}"/>
              </a:ext>
            </a:extLst>
          </p:cNvPr>
          <p:cNvSpPr txBox="1"/>
          <p:nvPr/>
        </p:nvSpPr>
        <p:spPr>
          <a:xfrm>
            <a:off x="2745222" y="2219240"/>
            <a:ext cx="6797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5C573-5C3D-455B-AE0B-7E9A8CB44810}"/>
              </a:ext>
            </a:extLst>
          </p:cNvPr>
          <p:cNvSpPr txBox="1"/>
          <p:nvPr/>
        </p:nvSpPr>
        <p:spPr>
          <a:xfrm>
            <a:off x="5496515" y="2219240"/>
            <a:ext cx="6999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cs typeface="Calibri"/>
              </a:rPr>
              <a:t>(1, n)</a:t>
            </a:r>
          </a:p>
        </p:txBody>
      </p:sp>
      <p:pic>
        <p:nvPicPr>
          <p:cNvPr id="18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B5C2A0-3DA7-4733-9C77-B42D9A77F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266" b="65817"/>
          <a:stretch/>
        </p:blipFill>
        <p:spPr>
          <a:xfrm>
            <a:off x="1774179" y="3787033"/>
            <a:ext cx="5594429" cy="21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19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N..N: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4" name="Picture 13" descr="Diagram&#10;&#10;Description automatically generated">
            <a:extLst>
              <a:ext uri="{FF2B5EF4-FFF2-40B4-BE49-F238E27FC236}">
                <a16:creationId xmlns:a16="http://schemas.microsoft.com/office/drawing/2014/main" id="{5DFCFDC0-C014-489E-82AF-397EF08D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26" y="2084543"/>
            <a:ext cx="6172200" cy="1495340"/>
          </a:xfrm>
          <a:prstGeom prst="rect">
            <a:avLst/>
          </a:prstGeom>
        </p:spPr>
      </p:pic>
      <p:pic>
        <p:nvPicPr>
          <p:cNvPr id="11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F179F0-7DED-4155-B48B-12945A0E3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36" b="30831"/>
          <a:stretch/>
        </p:blipFill>
        <p:spPr>
          <a:xfrm>
            <a:off x="1618455" y="3434181"/>
            <a:ext cx="5749983" cy="29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2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30ECF0-F82F-4DFB-B77F-F6E3DB955856}"/>
              </a:ext>
            </a:extLst>
          </p:cNvPr>
          <p:cNvGrpSpPr/>
          <p:nvPr/>
        </p:nvGrpSpPr>
        <p:grpSpPr>
          <a:xfrm>
            <a:off x="7402188" y="5257799"/>
            <a:ext cx="1051963" cy="1051963"/>
            <a:chOff x="4175489" y="5338720"/>
            <a:chExt cx="1051963" cy="105196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291E41-2A3B-42E3-9639-EA344BC2813F}"/>
                </a:ext>
              </a:extLst>
            </p:cNvPr>
            <p:cNvSpPr/>
            <p:nvPr/>
          </p:nvSpPr>
          <p:spPr>
            <a:xfrm>
              <a:off x="4175489" y="5338720"/>
              <a:ext cx="1051963" cy="105196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12" descr="Checkmark with solid fill">
              <a:extLst>
                <a:ext uri="{FF2B5EF4-FFF2-40B4-BE49-F238E27FC236}">
                  <a16:creationId xmlns:a16="http://schemas.microsoft.com/office/drawing/2014/main" id="{FFCB0944-E7D5-4862-B8ED-0C095E6A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6295" y="5409527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Importância das regras de mapeamento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776575-00D7-47D7-AC4E-C16A6FD86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00320"/>
              </p:ext>
            </p:extLst>
          </p:nvPr>
        </p:nvGraphicFramePr>
        <p:xfrm>
          <a:off x="666379" y="3595048"/>
          <a:ext cx="34137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Xiaomi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C58BCA-E62D-45CE-9723-4D08845FE9F8}"/>
              </a:ext>
            </a:extLst>
          </p:cNvPr>
          <p:cNvSpPr txBox="1"/>
          <p:nvPr/>
        </p:nvSpPr>
        <p:spPr>
          <a:xfrm>
            <a:off x="1592108" y="3119480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Marca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5880804-9384-43C3-B0BD-709147340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06692"/>
              </p:ext>
            </p:extLst>
          </p:nvPr>
        </p:nvGraphicFramePr>
        <p:xfrm>
          <a:off x="4641591" y="3584932"/>
          <a:ext cx="34137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902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668937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4210037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id_marca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Iphone</a:t>
                      </a:r>
                      <a:r>
                        <a:rPr lang="en-US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F94525-E956-4D06-98BC-C2B40DEC2FF4}"/>
              </a:ext>
            </a:extLst>
          </p:cNvPr>
          <p:cNvSpPr txBox="1"/>
          <p:nvPr/>
        </p:nvSpPr>
        <p:spPr>
          <a:xfrm>
            <a:off x="5617895" y="3119479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Produto</a:t>
            </a:r>
          </a:p>
        </p:txBody>
      </p:sp>
    </p:spTree>
    <p:extLst>
      <p:ext uri="{BB962C8B-B14F-4D97-AF65-F5344CB8AC3E}">
        <p14:creationId xmlns:p14="http://schemas.microsoft.com/office/powerpoint/2010/main" val="180577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7291E41-2A3B-42E3-9639-EA344BC2813F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Importância das regras de mapeamento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776575-00D7-47D7-AC4E-C16A6FD86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75485"/>
              </p:ext>
            </p:extLst>
          </p:nvPr>
        </p:nvGraphicFramePr>
        <p:xfrm>
          <a:off x="666379" y="3595048"/>
          <a:ext cx="34137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02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477378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  <a:gridCol w="1477378">
                  <a:extLst>
                    <a:ext uri="{9D8B030D-6E8A-4147-A177-3AD203B41FA5}">
                      <a16:colId xmlns:a16="http://schemas.microsoft.com/office/drawing/2014/main" val="733351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id_produto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Samsung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Samsung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C58BCA-E62D-45CE-9723-4D08845FE9F8}"/>
              </a:ext>
            </a:extLst>
          </p:cNvPr>
          <p:cNvSpPr txBox="1"/>
          <p:nvPr/>
        </p:nvSpPr>
        <p:spPr>
          <a:xfrm>
            <a:off x="1592108" y="3119480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Marca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5880804-9384-43C3-B0BD-709147340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94586"/>
              </p:ext>
            </p:extLst>
          </p:nvPr>
        </p:nvGraphicFramePr>
        <p:xfrm>
          <a:off x="4693380" y="3600955"/>
          <a:ext cx="35807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477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80295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Iphone</a:t>
                      </a:r>
                      <a:r>
                        <a:rPr lang="en-US" dirty="0"/>
                        <a:t>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F94525-E956-4D06-98BC-C2B40DEC2FF4}"/>
              </a:ext>
            </a:extLst>
          </p:cNvPr>
          <p:cNvSpPr txBox="1"/>
          <p:nvPr/>
        </p:nvSpPr>
        <p:spPr>
          <a:xfrm>
            <a:off x="5617895" y="3119479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Produto</a:t>
            </a:r>
          </a:p>
        </p:txBody>
      </p:sp>
      <p:pic>
        <p:nvPicPr>
          <p:cNvPr id="11" name="Graphic 14" descr="No sign with solid fill">
            <a:extLst>
              <a:ext uri="{FF2B5EF4-FFF2-40B4-BE49-F238E27FC236}">
                <a16:creationId xmlns:a16="http://schemas.microsoft.com/office/drawing/2014/main" id="{A0074A64-B96A-4B6C-A441-557347301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Tipos dos atributos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E000BE-F7F9-483E-91E3-16E268B6D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95974"/>
              </p:ext>
            </p:extLst>
          </p:nvPr>
        </p:nvGraphicFramePr>
        <p:xfrm>
          <a:off x="990059" y="2158711"/>
          <a:ext cx="7133618" cy="3615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910">
                  <a:extLst>
                    <a:ext uri="{9D8B030D-6E8A-4147-A177-3AD203B41FA5}">
                      <a16:colId xmlns:a16="http://schemas.microsoft.com/office/drawing/2014/main" val="972915317"/>
                    </a:ext>
                  </a:extLst>
                </a:gridCol>
                <a:gridCol w="6002708">
                  <a:extLst>
                    <a:ext uri="{9D8B030D-6E8A-4147-A177-3AD203B41FA5}">
                      <a16:colId xmlns:a16="http://schemas.microsoft.com/office/drawing/2014/main" val="3925103394"/>
                    </a:ext>
                  </a:extLst>
                </a:gridCol>
              </a:tblGrid>
              <a:tr h="291694">
                <a:tc>
                  <a:txBody>
                    <a:bodyPr/>
                    <a:lstStyle/>
                    <a:p>
                      <a:r>
                        <a:rPr lang="en-US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77628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boolean</a:t>
                      </a:r>
                      <a:endParaRPr 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valor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lógico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(true/false).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52551"/>
                  </a:ext>
                </a:extLst>
              </a:tr>
              <a:tr h="354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character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caracteres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818942"/>
                  </a:ext>
                </a:extLst>
              </a:tr>
              <a:tr h="2916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text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texto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43427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uma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data (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ano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,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mês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e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dia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).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47958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integer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 valor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inteiro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73354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numeric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 valor com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ponto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flutuante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30441"/>
                  </a:ext>
                </a:extLst>
              </a:tr>
              <a:tr h="3439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horário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22040"/>
                  </a:ext>
                </a:extLst>
              </a:tr>
              <a:tr h="354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timestamp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data e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horário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33198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uuid</a:t>
                      </a:r>
                      <a:endParaRPr 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identificadores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universais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645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46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1FN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contêm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valores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atômicos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(um valor por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primeira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forma normal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buscamos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tratar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multivalorados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multivalorado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conteúdo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formado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valor.</a:t>
            </a:r>
          </a:p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Ex.: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telefone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haver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um).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conteúdo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formado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itens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menores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Ex.: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endereço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rua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número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cidade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etc.).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596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Categorias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</a:rPr>
              <a:t>Existem duas categorias principais de banco de dados: </a:t>
            </a:r>
            <a:r>
              <a:rPr lang="en-US" b="1">
                <a:solidFill>
                  <a:srgbClr val="FFFFFF"/>
                </a:solidFill>
              </a:rPr>
              <a:t>Relacionais e Não-relacionais.</a:t>
            </a:r>
            <a:endParaRPr lang="en-US" b="1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b="1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>
                <a:solidFill>
                  <a:srgbClr val="FFFFFF"/>
                </a:solidFill>
                <a:cs typeface="Calibri"/>
              </a:rPr>
              <a:t>Bancos de dados relacionais (SQL):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os dados são armazenados em formatos tabulares, ou seja, o dado fica na coluna, enquanto a descrição fica em linhas e atributos. Uma outra característica importante é sua linguagem, que é baseada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no SQL (Structured Query Language).</a:t>
            </a: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 dirty="0">
                <a:solidFill>
                  <a:srgbClr val="FFFFFF"/>
                </a:solidFill>
                <a:cs typeface="Calibri"/>
              </a:rPr>
              <a:t>Bancos de dados não relacionais (NoSQL): 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os dados não são tabulares e podem ser armazenados de diferentes formas com base no banco NoSQL escolhido. Dentre as principais formas de armazenamento estão o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armazenamento em documentos, chave-valor, grafos e colunas.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639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605905"/>
              </p:ext>
            </p:extLst>
          </p:nvPr>
        </p:nvGraphicFramePr>
        <p:xfrm>
          <a:off x="1092424" y="3398654"/>
          <a:ext cx="6928797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5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92046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606901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2619795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2407380">
                  <a:extLst>
                    <a:ext uri="{9D8B030D-6E8A-4147-A177-3AD203B41FA5}">
                      <a16:colId xmlns:a16="http://schemas.microsoft.com/office/drawing/2014/main" val="4239563011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endereço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telefone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Marcos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Blumenau, SC, </a:t>
                      </a:r>
                      <a:r>
                        <a:rPr lang="en-US" dirty="0" err="1"/>
                        <a:t>Brasil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999-999, 555-555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Rio de Janeiro, RJ, </a:t>
                      </a:r>
                      <a:r>
                        <a:rPr lang="en-US" dirty="0" err="1"/>
                        <a:t>Brasil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123-123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São Paulo, SP, </a:t>
                      </a:r>
                      <a:r>
                        <a:rPr lang="en-US" dirty="0" err="1"/>
                        <a:t>Brasil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345-345, 203-203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3797188" y="2907064"/>
            <a:ext cx="1205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Pessoa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03029"/>
              </p:ext>
            </p:extLst>
          </p:nvPr>
        </p:nvGraphicFramePr>
        <p:xfrm>
          <a:off x="475407" y="2619795"/>
          <a:ext cx="5219775" cy="151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946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910354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647359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567831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920467">
                  <a:extLst>
                    <a:ext uri="{9D8B030D-6E8A-4147-A177-3AD203B41FA5}">
                      <a16:colId xmlns:a16="http://schemas.microsoft.com/office/drawing/2014/main" val="2785650172"/>
                    </a:ext>
                  </a:extLst>
                </a:gridCol>
                <a:gridCol w="738818">
                  <a:extLst>
                    <a:ext uri="{9D8B030D-6E8A-4147-A177-3AD203B41FA5}">
                      <a16:colId xmlns:a16="http://schemas.microsoft.com/office/drawing/2014/main" val="3599177746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país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Blumenau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Rio de Janeiro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RJ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São Paulo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290046" y="2199011"/>
            <a:ext cx="1205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Pessoa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2AE93C3-D04E-4B60-85F9-542273246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15616"/>
              </p:ext>
            </p:extLst>
          </p:nvPr>
        </p:nvGraphicFramePr>
        <p:xfrm>
          <a:off x="5927415" y="2640024"/>
          <a:ext cx="2609875" cy="2253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690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4061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id_pessoa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telefone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999-999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555-555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123-123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345-345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79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203-203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415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E977FCE-75F2-45EA-8112-ECB9688E24C8}"/>
              </a:ext>
            </a:extLst>
          </p:cNvPr>
          <p:cNvSpPr txBox="1"/>
          <p:nvPr/>
        </p:nvSpPr>
        <p:spPr>
          <a:xfrm>
            <a:off x="6416983" y="2199010"/>
            <a:ext cx="1357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Telefone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062D8A-9753-4EEF-9DDD-D72FF75F85C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2" descr="Checkmark with solid fill">
            <a:extLst>
              <a:ext uri="{FF2B5EF4-FFF2-40B4-BE49-F238E27FC236}">
                <a16:creationId xmlns:a16="http://schemas.microsoft.com/office/drawing/2014/main" id="{B71B8FF0-D9E5-4375-82CB-B3E6ED12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3197E1-8D7F-4A83-8985-37FB9B075A65}"/>
              </a:ext>
            </a:extLst>
          </p:cNvPr>
          <p:cNvSpPr txBox="1"/>
          <p:nvPr/>
        </p:nvSpPr>
        <p:spPr>
          <a:xfrm>
            <a:off x="489568" y="5223409"/>
            <a:ext cx="4118846" cy="646331"/>
          </a:xfrm>
          <a:prstGeom prst="rect">
            <a:avLst/>
          </a:prstGeom>
          <a:solidFill>
            <a:srgbClr val="ED8B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Chave </a:t>
            </a:r>
            <a:r>
              <a:rPr lang="en-US" b="1" dirty="0" err="1">
                <a:solidFill>
                  <a:srgbClr val="FFFFFF"/>
                </a:solidFill>
              </a:rPr>
              <a:t>primária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composta</a:t>
            </a:r>
            <a:r>
              <a:rPr lang="en-US" dirty="0">
                <a:solidFill>
                  <a:srgbClr val="FFFFFF"/>
                </a:solidFill>
              </a:rPr>
              <a:t>: Chave </a:t>
            </a:r>
            <a:r>
              <a:rPr lang="en-US" dirty="0" err="1">
                <a:solidFill>
                  <a:srgbClr val="FFFFFF"/>
                </a:solidFill>
              </a:rPr>
              <a:t>criada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partir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dois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campos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B6D8A7-9551-400D-9847-B1422A67D98A}"/>
              </a:ext>
            </a:extLst>
          </p:cNvPr>
          <p:cNvCxnSpPr/>
          <p:nvPr/>
        </p:nvCxnSpPr>
        <p:spPr>
          <a:xfrm flipV="1">
            <a:off x="4561126" y="3138952"/>
            <a:ext cx="2553037" cy="2443793"/>
          </a:xfrm>
          <a:prstGeom prst="straightConnector1">
            <a:avLst/>
          </a:prstGeom>
          <a:ln>
            <a:solidFill>
              <a:srgbClr val="ED8B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2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2FN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1FN.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contém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parciais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parcial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apenas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parte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995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802938"/>
              </p:ext>
            </p:extLst>
          </p:nvPr>
        </p:nvGraphicFramePr>
        <p:xfrm>
          <a:off x="424831" y="3054743"/>
          <a:ext cx="8282439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521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23403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2106173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656855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656855">
                  <a:extLst>
                    <a:ext uri="{9D8B030D-6E8A-4147-A177-3AD203B41FA5}">
                      <a16:colId xmlns:a16="http://schemas.microsoft.com/office/drawing/2014/main" val="422931623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id_funcionario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nome_funcionario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nome_projeto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qnt_horas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Projeto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Projeto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1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Projeto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2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3008215" y="2512577"/>
            <a:ext cx="2884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Funcionario_Projeto</a:t>
            </a:r>
            <a:endParaRPr lang="en-US" sz="2400" dirty="0" err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93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50127"/>
              </p:ext>
            </p:extLst>
          </p:nvPr>
        </p:nvGraphicFramePr>
        <p:xfrm>
          <a:off x="869893" y="2285999"/>
          <a:ext cx="3530192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07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9117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id_funcionario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1551650" y="1855100"/>
            <a:ext cx="1812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</a:t>
            </a:r>
            <a:endParaRPr lang="en-US" sz="24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4D61AB-A27B-420F-BDCD-25D30DD40E47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2" descr="Checkmark with solid fill">
            <a:extLst>
              <a:ext uri="{FF2B5EF4-FFF2-40B4-BE49-F238E27FC236}">
                <a16:creationId xmlns:a16="http://schemas.microsoft.com/office/drawing/2014/main" id="{9E48C250-F16D-44FF-9D1D-11270A64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46D1C11C-C97E-43C6-96B6-FCDBEFCAE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57786"/>
              </p:ext>
            </p:extLst>
          </p:nvPr>
        </p:nvGraphicFramePr>
        <p:xfrm>
          <a:off x="4723724" y="2296114"/>
          <a:ext cx="3530192" cy="1107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07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9117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id_projeto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Projeto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Projeto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0625552-CEB2-4831-8EA8-B35CDB28D9BE}"/>
              </a:ext>
            </a:extLst>
          </p:cNvPr>
          <p:cNvSpPr txBox="1"/>
          <p:nvPr/>
        </p:nvSpPr>
        <p:spPr>
          <a:xfrm>
            <a:off x="5405481" y="1865214"/>
            <a:ext cx="1812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Projeto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988C4-E389-46C5-A6A4-B757E7E6F6BF}"/>
              </a:ext>
            </a:extLst>
          </p:cNvPr>
          <p:cNvSpPr txBox="1"/>
          <p:nvPr/>
        </p:nvSpPr>
        <p:spPr>
          <a:xfrm>
            <a:off x="2229357" y="4050065"/>
            <a:ext cx="29252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Funcionario_Projeto</a:t>
            </a:r>
            <a:endParaRPr lang="en-US" sz="24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CBF0D2D9-45F8-4DFB-A13F-5F4E9E85E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66271"/>
              </p:ext>
            </p:extLst>
          </p:nvPr>
        </p:nvGraphicFramePr>
        <p:xfrm>
          <a:off x="960928" y="4501193"/>
          <a:ext cx="5705086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54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200421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2004216">
                  <a:extLst>
                    <a:ext uri="{9D8B030D-6E8A-4147-A177-3AD203B41FA5}">
                      <a16:colId xmlns:a16="http://schemas.microsoft.com/office/drawing/2014/main" val="1714177586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id_funcionario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id_projeto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qnt_horas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3FN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2FN.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contém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transitivas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transitiva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26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3135"/>
              </p:ext>
            </p:extLst>
          </p:nvPr>
        </p:nvGraphicFramePr>
        <p:xfrm>
          <a:off x="606902" y="3064858"/>
          <a:ext cx="7960828" cy="147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00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57794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1972839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2658175390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nota_fiscal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nome_vendedor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cod_produto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qnt_vendida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dirty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633959" y="2583382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Nota_Fiscal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964799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67914"/>
              </p:ext>
            </p:extLst>
          </p:nvPr>
        </p:nvGraphicFramePr>
        <p:xfrm>
          <a:off x="1395876" y="2447840"/>
          <a:ext cx="5987989" cy="147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00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57794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2658175390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nota_fiscal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cod_produto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qnt_vendida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dirty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593499" y="1956249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Nota_Fiscal</a:t>
            </a:r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45F9929-7A39-43CC-BB53-7878D6F88D7D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2" descr="Checkmark with solid fill">
            <a:extLst>
              <a:ext uri="{FF2B5EF4-FFF2-40B4-BE49-F238E27FC236}">
                <a16:creationId xmlns:a16="http://schemas.microsoft.com/office/drawing/2014/main" id="{AB7A4224-9891-4D86-83C5-88311AEA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779CDBB-3113-49B6-B870-FEE149939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265"/>
              </p:ext>
            </p:extLst>
          </p:nvPr>
        </p:nvGraphicFramePr>
        <p:xfrm>
          <a:off x="2508530" y="4673150"/>
          <a:ext cx="3693149" cy="1378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058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2079091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637247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nome_vendedor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12075A7-3A8F-47D3-9556-0CC1E247DEF8}"/>
              </a:ext>
            </a:extLst>
          </p:cNvPr>
          <p:cNvSpPr txBox="1"/>
          <p:nvPr/>
        </p:nvSpPr>
        <p:spPr>
          <a:xfrm>
            <a:off x="2532809" y="4151214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Vendedor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60798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Data </a:t>
            </a:r>
            <a:r>
              <a:rPr lang="pt-BR" sz="2000" spc="300" dirty="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Definition</a:t>
            </a: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pt-BR" sz="2000" spc="300" dirty="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DDL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significa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linguagem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definição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de dados. Ela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definir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estruturas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de dados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modificar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dados. Por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exemplo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,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DDL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podem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ser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adicionar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,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remover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ou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modificar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dentro de um banco de dados.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074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CREATE TABLE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CREATE TABLE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é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criar tabelas: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AB0A78-D9EF-4E1D-A749-861DBBC19835}"/>
              </a:ext>
            </a:extLst>
          </p:cNvPr>
          <p:cNvSpPr txBox="1"/>
          <p:nvPr/>
        </p:nvSpPr>
        <p:spPr>
          <a:xfrm>
            <a:off x="939401" y="3963469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 opção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IF NOT EXISTS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pode ser passada para evitar que aconteça um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erro caso a tabela já tenha sido criada.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0773B8D7-A70C-4CE6-868F-C41D50566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8" r="389"/>
          <a:stretch/>
        </p:blipFill>
        <p:spPr>
          <a:xfrm>
            <a:off x="939401" y="2643768"/>
            <a:ext cx="2314397" cy="1143000"/>
          </a:xfrm>
          <a:prstGeom prst="rect">
            <a:avLst/>
          </a:prstGeom>
        </p:spPr>
      </p:pic>
      <p:pic>
        <p:nvPicPr>
          <p:cNvPr id="6" name="Picture 11" descr="Text&#10;&#10;Description automatically generated">
            <a:extLst>
              <a:ext uri="{FF2B5EF4-FFF2-40B4-BE49-F238E27FC236}">
                <a16:creationId xmlns:a16="http://schemas.microsoft.com/office/drawing/2014/main" id="{C1C549BA-AB1D-4B4A-A657-F48EE0F98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9" y="4902030"/>
            <a:ext cx="3291468" cy="10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Relacionais</a:t>
            </a:r>
            <a:endParaRPr lang="pt-BR" sz="2400" dirty="0">
              <a:solidFill>
                <a:srgbClr val="004382"/>
              </a:solidFill>
              <a:latin typeface="+mj-lt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4C0C926F-49A8-4872-9294-AF8FFD4E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03" y="787330"/>
            <a:ext cx="1432932" cy="1482630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B5675F01-2F22-484D-B796-699A5A1CF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85" y="1105597"/>
            <a:ext cx="2743200" cy="154305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D00F42D2-EE14-4F7F-8824-6134EDE83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010" y="934895"/>
            <a:ext cx="2743200" cy="1419820"/>
          </a:xfrm>
          <a:prstGeom prst="rect">
            <a:avLst/>
          </a:prstGeom>
        </p:spPr>
      </p:pic>
      <p:pic>
        <p:nvPicPr>
          <p:cNvPr id="5" name="Picture 8" descr="Logo&#10;&#10;Description automatically generated">
            <a:extLst>
              <a:ext uri="{FF2B5EF4-FFF2-40B4-BE49-F238E27FC236}">
                <a16:creationId xmlns:a16="http://schemas.microsoft.com/office/drawing/2014/main" id="{2447BDAC-D36C-440C-BC7C-EBFF42014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473" y="2891963"/>
            <a:ext cx="2743200" cy="2226365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36A0979-1FF1-4F22-A55D-4DE3D4E41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742" y="3179840"/>
            <a:ext cx="23431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9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DEFAULT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Podemos especificar valores padrões para os campos da tabela: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AB0A78-D9EF-4E1D-A749-861DBBC19835}"/>
              </a:ext>
            </a:extLst>
          </p:cNvPr>
          <p:cNvSpPr txBox="1"/>
          <p:nvPr/>
        </p:nvSpPr>
        <p:spPr>
          <a:xfrm>
            <a:off x="837182" y="4353762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Dessa forma se não especificarmos nenhum valor para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preco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quando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inserirmos valores na tabela, o valor 9.99 será atribuído à essa coluna.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806460-4EBC-4C84-B40C-DD1FE966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5395"/>
            <a:ext cx="3560956" cy="1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CONSTRAINTS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Podemos definir algumas restrições para as colunas das tabelas: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CHECK: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valor da coluna deve satisfazer uma expressão booleana.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NOT NULL: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valor da coluna não pode ser nulo.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UNIQUE: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valor da coluna deve ser único.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PRIMARY KEY: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Transforma a coluna em chave primária.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FOREIGN KEY: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Indica que a coluna é uma chave estrangeira.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624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CONSTRAINTS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C88F09F-8E14-4CF6-99EE-5DCC5CEF1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3" y="1863820"/>
            <a:ext cx="5196468" cy="44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9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FOREIGN KEY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Existem algumas ações que podem ser específicadas quando 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deletamos ou atualizamos um registro que está associado a uma FOREIGN KEY: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SET NULL: todas as linhas que fazem referência ao registro recebem o valor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NULL.</a:t>
            </a:r>
          </a:p>
          <a:p>
            <a:pPr marL="342900" indent="-342900" algn="just">
              <a:buFont typeface="Arial"/>
              <a:buChar char="•"/>
            </a:pP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CASCADE: todas as linhas que fazem referência são deletadas junto.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AA7D0DD-40EA-4E70-8313-E7F1E805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1" y="3968888"/>
            <a:ext cx="4694663" cy="21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0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Modificando as tabelas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Adicionando colunas: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Removendo colunas: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Renomeando colunas: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Renomeando a tabela: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272346-8DCA-43BA-A258-2A063ABB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7" y="2519803"/>
            <a:ext cx="5326565" cy="28510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E5667F3-B464-4A12-A891-7F7F85C63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2" y="3337412"/>
            <a:ext cx="4945565" cy="30398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D85F978-F0C2-4684-A31A-E65082A38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4246365"/>
            <a:ext cx="6701883" cy="409661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170A7D03-077B-4AD5-B8CF-0FD6C421D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22" y="5354720"/>
            <a:ext cx="4137102" cy="3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38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Removendo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Para remover as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usamos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o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DROP TABLE: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Podemos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IF EXISTS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para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não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gerar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algum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erro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caso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não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exista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966EC21-5E00-488D-B689-32F2360B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12" y="2515529"/>
            <a:ext cx="2683263" cy="34011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BE690C4-E131-401F-9F74-B6565A03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89" y="3337816"/>
            <a:ext cx="3912451" cy="3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5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Data </a:t>
            </a:r>
            <a:r>
              <a:rPr lang="pt-BR" sz="2000" spc="300" dirty="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Manipulation</a:t>
            </a: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pt-BR" sz="2000" spc="300" dirty="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DML 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significa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linguagem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manipulação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dados. Ela é 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para manipular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comandos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DML 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ser 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para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inserir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atualizar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deletar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registros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6847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Inserindo dados nas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Para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inserir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dados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uma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Quando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temos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campos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que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não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precisamos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preencher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podemos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especificar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somente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campos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que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precisam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ser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inseridos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Podemos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inserir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valores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sequência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21231D-9187-4540-9B15-9AE726C3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2" y="2539118"/>
            <a:ext cx="5187175" cy="31152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7CA6288-081E-40E0-8FB2-70026A0F2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2" y="3749287"/>
            <a:ext cx="6358053" cy="335158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33C6AD1-BB6A-4B69-BAD6-8BEFB3B76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22" y="4867270"/>
            <a:ext cx="4657492" cy="11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99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Atualizando os dados nas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atualizar um registro na tabela: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Podemos atualizar várias colunas ao mesmo tempo: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87F6FD08-D42B-41CF-B1D7-D40CF8785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" r="-179" b="2564"/>
          <a:stretch/>
        </p:blipFill>
        <p:spPr>
          <a:xfrm>
            <a:off x="886522" y="2442310"/>
            <a:ext cx="5159283" cy="347315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42D74D86-019C-49F9-A928-F4B00C0AB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2" y="2826993"/>
            <a:ext cx="6655420" cy="358383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0DCB0E9-284C-44BC-B33F-DBAA59500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94" y="3618223"/>
            <a:ext cx="2709978" cy="10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Deletando os dados nas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deletar um registro na tabela: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Se não passarmos a clausura WHERE todos os registros da tabela vão ser excluídos: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0126C2-B790-4B18-8056-01115C61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1" y="2517345"/>
            <a:ext cx="3876907" cy="29001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E155CE5-AFC9-4CB5-AB26-9CF501D3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45" y="3686407"/>
            <a:ext cx="2387290" cy="2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3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não relacionais</a:t>
            </a:r>
            <a:endParaRPr lang="pt-BR" sz="2400" dirty="0">
              <a:solidFill>
                <a:srgbClr val="004382"/>
              </a:solidFill>
              <a:latin typeface="+mj-lt"/>
            </a:endParaRPr>
          </a:p>
        </p:txBody>
      </p:sp>
      <p:pic>
        <p:nvPicPr>
          <p:cNvPr id="8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553A5A6-FF68-491A-BE15-CA0259D9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93" y="835467"/>
            <a:ext cx="2743200" cy="745163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479021F7-D1A5-4700-BFFF-B19FE780A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02" y="579689"/>
            <a:ext cx="2743200" cy="2185988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3F21DC3D-55F9-478D-818E-74217659B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93" y="2450266"/>
            <a:ext cx="2743200" cy="916686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D62972AA-EC2D-4BC3-9EC4-0C9CDC23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547" y="3328460"/>
            <a:ext cx="2743200" cy="1427715"/>
          </a:xfrm>
          <a:prstGeom prst="rect">
            <a:avLst/>
          </a:prstGeom>
        </p:spPr>
      </p:pic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3C1055FD-0C6A-4E35-9FA6-98ABEE617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815" y="3833682"/>
            <a:ext cx="2743200" cy="11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59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Retornando os dados modificados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retornar os dados que foram modificados podemos utilizar o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RETURNING: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Quando utilizamos o * ele irá retornar todos os campos da tabela, porém podemos especificar os campos que queremos no retorno: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7FEB452-F0EA-4D8D-A85B-1B59726A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29" y="2759655"/>
            <a:ext cx="6878442" cy="372253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5DFC1FF-8085-4CA4-AA37-E89AFBF4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9" y="3924797"/>
            <a:ext cx="7064296" cy="3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59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98FABF29-7F22-FF4C-A68A-E66B42737331}"/>
              </a:ext>
            </a:extLst>
          </p:cNvPr>
          <p:cNvSpPr txBox="1">
            <a:spLocks/>
          </p:cNvSpPr>
          <p:nvPr/>
        </p:nvSpPr>
        <p:spPr>
          <a:xfrm>
            <a:off x="1143000" y="4571857"/>
            <a:ext cx="6858000" cy="81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spc="300" dirty="0">
                <a:solidFill>
                  <a:srgbClr val="ED8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sc.senac.br</a:t>
            </a:r>
          </a:p>
        </p:txBody>
      </p:sp>
    </p:spTree>
    <p:extLst>
      <p:ext uri="{BB962C8B-B14F-4D97-AF65-F5344CB8AC3E}">
        <p14:creationId xmlns:p14="http://schemas.microsoft.com/office/powerpoint/2010/main" val="269271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  <a:cs typeface="Calibri Light"/>
              </a:rPr>
              <a:t>Tipos de modelagem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Antes de criarmos um banco de dados precisamos fazer a sua modelagem, ou seja, mapear a forma como os dados serão salvos. Existem três etapas nesse processo:</a:t>
            </a:r>
          </a:p>
          <a:p>
            <a:pPr marL="0" indent="0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Modelagem Conceitual</a:t>
            </a: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Modelagem Lógica</a:t>
            </a: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Modelagem Física</a:t>
            </a:r>
          </a:p>
        </p:txBody>
      </p:sp>
    </p:spTree>
    <p:extLst>
      <p:ext uri="{BB962C8B-B14F-4D97-AF65-F5344CB8AC3E}">
        <p14:creationId xmlns:p14="http://schemas.microsoft.com/office/powerpoint/2010/main" val="143650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Conceitual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MER – Modelo Entidade Relacionamento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3234867"/>
            <a:ext cx="7557654" cy="1579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Modelo conceitual utilizado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para descrever os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objetos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entidades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 envolvidos em um domínio de negócios, com suas características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 e como elas se relacionam entre si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relacionamentos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).</a:t>
            </a:r>
            <a:endParaRPr lang="en-US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26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Entidades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Uma entidade é uma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Coisa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ou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Objeto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do mundo real.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Essas entidades podem ser: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b="1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Físicas: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existem no mundo real e são tangíveis.</a:t>
            </a: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Cliente, Produto, etc.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Lógicas: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não tangíveis.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Venda, Disciplina, etc.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27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Atributos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As entidades são compostas por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atributos.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Os atributos são as características que descrevem a entidade.</a:t>
            </a:r>
            <a:endParaRPr lang="pt-BR" sz="2400" b="1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Toda entidade precisa ter um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 identificador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(id).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Por exemplo, em uma entidade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podemos ter os atributos nome, idade e e-mail: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0F314-B268-4304-92E2-DAC4F54482B1}"/>
              </a:ext>
            </a:extLst>
          </p:cNvPr>
          <p:cNvGrpSpPr/>
          <p:nvPr/>
        </p:nvGrpSpPr>
        <p:grpSpPr>
          <a:xfrm>
            <a:off x="3726383" y="4211904"/>
            <a:ext cx="1700229" cy="2013913"/>
            <a:chOff x="3726383" y="4313054"/>
            <a:chExt cx="1700229" cy="2013913"/>
          </a:xfrm>
        </p:grpSpPr>
        <p:pic>
          <p:nvPicPr>
            <p:cNvPr id="3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6F0B5EEB-741A-428C-BFF3-BB498AC3E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25" t="14833" r="35860" b="-478"/>
            <a:stretch/>
          </p:blipFill>
          <p:spPr>
            <a:xfrm>
              <a:off x="3726383" y="4324172"/>
              <a:ext cx="1700229" cy="200279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CCB33C-3FE9-442E-9249-D09696CD96E0}"/>
                </a:ext>
              </a:extLst>
            </p:cNvPr>
            <p:cNvSpPr txBox="1"/>
            <p:nvPr/>
          </p:nvSpPr>
          <p:spPr>
            <a:xfrm>
              <a:off x="4363631" y="4313054"/>
              <a:ext cx="224554" cy="3178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/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33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86</Words>
  <Application>Microsoft Office PowerPoint</Application>
  <PresentationFormat>Apresentação no Ecrã (4:3)</PresentationFormat>
  <Paragraphs>20</Paragraphs>
  <Slides>51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2" baseType="lpstr">
      <vt:lpstr>Tema do Office</vt:lpstr>
      <vt:lpstr>Banco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Martins Maciel</dc:creator>
  <cp:lastModifiedBy>Maria Lidiane Soares de Oliveira</cp:lastModifiedBy>
  <cp:revision>1667</cp:revision>
  <dcterms:created xsi:type="dcterms:W3CDTF">2020-08-21T15:35:10Z</dcterms:created>
  <dcterms:modified xsi:type="dcterms:W3CDTF">2021-08-06T16:16:37Z</dcterms:modified>
</cp:coreProperties>
</file>